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9"/>
  </p:notesMasterIdLst>
  <p:sldIdLst>
    <p:sldId id="260" r:id="rId5"/>
    <p:sldId id="274" r:id="rId6"/>
    <p:sldId id="272" r:id="rId7"/>
    <p:sldId id="273" r:id="rId8"/>
    <p:sldId id="275" r:id="rId9"/>
    <p:sldId id="280" r:id="rId10"/>
    <p:sldId id="277" r:id="rId11"/>
    <p:sldId id="276" r:id="rId12"/>
    <p:sldId id="283" r:id="rId13"/>
    <p:sldId id="284" r:id="rId14"/>
    <p:sldId id="281" r:id="rId15"/>
    <p:sldId id="282" r:id="rId16"/>
    <p:sldId id="285" r:id="rId17"/>
    <p:sldId id="279" r:id="rId18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0748"/>
    <a:srgbClr val="6C7286"/>
    <a:srgbClr val="FFC22F"/>
    <a:srgbClr val="FFC800"/>
    <a:srgbClr val="FFCD00"/>
    <a:srgbClr val="FFCC42"/>
    <a:srgbClr val="FFC43D"/>
    <a:srgbClr val="FFBB16"/>
    <a:srgbClr val="FFC929"/>
    <a:srgbClr val="C7DA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48"/>
    <p:restoredTop sz="94682"/>
  </p:normalViewPr>
  <p:slideViewPr>
    <p:cSldViewPr snapToGrid="0" snapToObjects="1">
      <p:cViewPr varScale="1">
        <p:scale>
          <a:sx n="143" d="100"/>
          <a:sy n="143" d="100"/>
        </p:scale>
        <p:origin x="48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8009D-6EDB-A24D-B83F-F6B05D59B345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CC4353-21A4-AF4D-AFF4-79CA92DAC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65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CC4353-21A4-AF4D-AFF4-79CA92DAC06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72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 sz="4400">
                <a:solidFill>
                  <a:srgbClr val="FFCC4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56059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33788" y="230982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fld id="{2E8010AE-6ABF-0B40-AFA3-2D39337DFF51}" type="datetimeFigureOut">
              <a:rPr lang="en-US" altLang="x-none"/>
              <a:pPr/>
              <a:t>5/10/2023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7132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199435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32366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624489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7234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9516" y="4090606"/>
            <a:ext cx="5135417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5174" y="244239"/>
            <a:ext cx="8319758" cy="37573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99516" y="4515660"/>
            <a:ext cx="5135417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2207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23803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394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0240" y="1439079"/>
            <a:ext cx="4375272" cy="1102519"/>
          </a:xfrm>
        </p:spPr>
        <p:txBody>
          <a:bodyPr/>
          <a:lstStyle>
            <a:lvl1pPr algn="l">
              <a:defRPr>
                <a:solidFill>
                  <a:srgbClr val="FFC22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60239" y="2742107"/>
            <a:ext cx="4375272" cy="1314450"/>
          </a:xfr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60238" y="220266"/>
            <a:ext cx="1934211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E18DECCC-33F3-EB4B-82FE-9ED4033901A4}" type="datetimeFigureOut">
              <a:rPr lang="en-US" altLang="x-none" smtClean="0"/>
              <a:pPr/>
              <a:t>5/10/2023</a:t>
            </a:fld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818011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CC4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9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CC4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87818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4400" dirty="0">
                <a:solidFill>
                  <a:srgbClr val="020023"/>
                </a:solidFill>
              </a:rPr>
              <a:t>Click to edit Master title style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995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439921" y="1439079"/>
            <a:ext cx="4395591" cy="1102519"/>
          </a:xfrm>
        </p:spPr>
        <p:txBody>
          <a:bodyPr/>
          <a:lstStyle>
            <a:lvl1pPr algn="l">
              <a:defRPr>
                <a:solidFill>
                  <a:srgbClr val="02002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439920" y="2742107"/>
            <a:ext cx="4395591" cy="1314450"/>
          </a:xfrm>
        </p:spPr>
        <p:txBody>
          <a:bodyPr/>
          <a:lstStyle>
            <a:lvl1pPr marL="0" indent="0" algn="l">
              <a:buNone/>
              <a:defRPr>
                <a:solidFill>
                  <a:srgbClr val="6C728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39920" y="220266"/>
            <a:ext cx="1954530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5998091-F6FE-3B47-B345-79527829DF1F}" type="datetimeFigureOut">
              <a:rPr lang="en-US" altLang="x-none" smtClean="0"/>
              <a:pPr/>
              <a:t>5/10/2023</a:t>
            </a:fld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55861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2002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15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2002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939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04128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778988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948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68" r:id="rId3"/>
    <p:sldLayoutId id="2147483769" r:id="rId4"/>
    <p:sldLayoutId id="2147483781" r:id="rId5"/>
    <p:sldLayoutId id="2147483782" r:id="rId6"/>
    <p:sldLayoutId id="2147483783" r:id="rId7"/>
    <p:sldLayoutId id="2147483784" r:id="rId8"/>
    <p:sldLayoutId id="2147483770" r:id="rId9"/>
    <p:sldLayoutId id="2147483772" r:id="rId10"/>
    <p:sldLayoutId id="2147483785" r:id="rId11"/>
    <p:sldLayoutId id="2147483773" r:id="rId12"/>
    <p:sldLayoutId id="2147483774" r:id="rId13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FFCC42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FFCC42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FFCC42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FFCC42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FFCC4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FF961B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FF961B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FF961B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FF961B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3569313" y="971157"/>
            <a:ext cx="5266199" cy="1570442"/>
          </a:xfrm>
        </p:spPr>
        <p:txBody>
          <a:bodyPr/>
          <a:lstStyle/>
          <a:p>
            <a:r>
              <a:rPr lang="en-US" dirty="0"/>
              <a:t>ACES Orientation Training</a:t>
            </a:r>
            <a:br>
              <a:rPr lang="en-US" dirty="0"/>
            </a:br>
            <a:r>
              <a:rPr lang="en-US" dirty="0">
                <a:solidFill>
                  <a:srgbClr val="FFC800"/>
                </a:solidFill>
              </a:rPr>
              <a:t>2023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3518863" y="2742107"/>
            <a:ext cx="5316648" cy="1314450"/>
          </a:xfrm>
        </p:spPr>
        <p:txBody>
          <a:bodyPr/>
          <a:lstStyle/>
          <a:p>
            <a:r>
              <a:rPr lang="en-US" dirty="0"/>
              <a:t>Thursday May 11,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364FD-21E4-4C97-8AD1-7397226D0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Africana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77831-CF9E-4EEE-B41A-799501270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3229"/>
            <a:ext cx="8229600" cy="3531394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Additional core course. Now consists of AFRA 2111, AFRA 4994W and one course from AFRA 2222 or 3622. </a:t>
            </a:r>
          </a:p>
          <a:p>
            <a:pPr marL="0" indent="0">
              <a:buNone/>
            </a:pPr>
            <a:r>
              <a:rPr lang="en-US" sz="1800" dirty="0"/>
              <a:t>27 credit major. 3 core courses, one course from each area (15 credits) and one elective course:</a:t>
            </a:r>
          </a:p>
          <a:p>
            <a:r>
              <a:rPr lang="en-US" sz="1600" dirty="0"/>
              <a:t>Black History</a:t>
            </a:r>
          </a:p>
          <a:p>
            <a:r>
              <a:rPr lang="en-US" sz="1600" dirty="0"/>
              <a:t>Black Diasporic and Global Perspectives</a:t>
            </a:r>
          </a:p>
          <a:p>
            <a:r>
              <a:rPr lang="en-US" sz="1600" dirty="0"/>
              <a:t>Black Arts, Literature, and Culture</a:t>
            </a:r>
          </a:p>
          <a:p>
            <a:r>
              <a:rPr lang="en-US" sz="1600" dirty="0"/>
              <a:t>Race, Society, and Health</a:t>
            </a:r>
          </a:p>
          <a:p>
            <a:r>
              <a:rPr lang="en-US" sz="1600" dirty="0"/>
              <a:t>Black Politics and Social Justice</a:t>
            </a:r>
          </a:p>
          <a:p>
            <a:pPr marL="0" indent="0">
              <a:buNone/>
            </a:pPr>
            <a:r>
              <a:rPr lang="en-US" sz="1800" dirty="0"/>
              <a:t>Minor has also been updated: </a:t>
            </a:r>
          </a:p>
          <a:p>
            <a:r>
              <a:rPr lang="en-US" sz="1600" dirty="0"/>
              <a:t>Requires 15 credits AFRA, including AFRA 2111, 3 courses from at least 3 different sub-areas (9 credits) and an elective.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822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F3647-3E96-4828-BAB7-4C507BD7A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Major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BAFF1-FD07-41F9-87E6-B3A651A71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GEOSCIENCE</a:t>
            </a:r>
          </a:p>
          <a:p>
            <a:r>
              <a:rPr lang="en-US" sz="2400" dirty="0"/>
              <a:t>Dropped ERTH 2500 as core in BA and BS.</a:t>
            </a:r>
          </a:p>
          <a:p>
            <a:r>
              <a:rPr lang="en-US" sz="2400" dirty="0"/>
              <a:t>BA still requires 24 credits/BS still requires 30 credits</a:t>
            </a:r>
          </a:p>
          <a:p>
            <a:r>
              <a:rPr lang="en-US" sz="2400" dirty="0"/>
              <a:t>Each Track for the BS major now requires an extra course to meet the 30 credit total: Earth, Environment, and Atmosphere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9640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066E8-6E93-4FCF-9540-360B34157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Major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03843-BD5E-4BE1-8E6C-17448FA25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Human Development and Family Science</a:t>
            </a:r>
          </a:p>
          <a:p>
            <a:r>
              <a:rPr lang="en-US" sz="1600" dirty="0"/>
              <a:t>Requires HDFS 1060 (no longer an option between SOCI 1001 and HDFS 1060)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000" dirty="0"/>
              <a:t>Political Science</a:t>
            </a:r>
          </a:p>
          <a:p>
            <a:r>
              <a:rPr lang="en-US" sz="1600" dirty="0"/>
              <a:t>Subdivision Race, Gender and Ethic Politics is not in 23-24 catalog. Instead new subdivision is Intersectional Indigeneity, Race, Ethnicity, and Politics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21221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D99A6-5D74-4692-9095-EFB1A87B5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Minors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4DBA9-537C-4D5C-A63E-58D85C053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27749"/>
            <a:ext cx="8229600" cy="3666874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Culture, Health, and Human Development</a:t>
            </a:r>
          </a:p>
          <a:p>
            <a:r>
              <a:rPr lang="en-US" sz="1400" dirty="0"/>
              <a:t>15 credits of coursework at the 2000 level distributed over 3 subgroups: Culture, Health, and Human Development</a:t>
            </a:r>
          </a:p>
          <a:p>
            <a:r>
              <a:rPr lang="en-US" sz="1400" dirty="0"/>
              <a:t>No more than 6 credits may come from each group. </a:t>
            </a:r>
          </a:p>
          <a:p>
            <a:pPr marL="0" indent="0">
              <a:buNone/>
            </a:pPr>
            <a:r>
              <a:rPr lang="en-US" sz="2000" b="1" dirty="0"/>
              <a:t>Climate Science</a:t>
            </a:r>
          </a:p>
          <a:p>
            <a:r>
              <a:rPr lang="en-US" sz="1400" dirty="0"/>
              <a:t>Interdisciplinary minor with CAHNR and ENGR</a:t>
            </a:r>
          </a:p>
          <a:p>
            <a:r>
              <a:rPr lang="en-US" sz="1400" dirty="0"/>
              <a:t>15 credits with at least 1 course in each area:</a:t>
            </a:r>
          </a:p>
          <a:p>
            <a:pPr marL="0" indent="0">
              <a:buNone/>
            </a:pPr>
            <a:r>
              <a:rPr lang="en-US" sz="1400" dirty="0"/>
              <a:t>		Climate in Social Science</a:t>
            </a:r>
          </a:p>
          <a:p>
            <a:pPr marL="0" indent="0">
              <a:buNone/>
            </a:pPr>
            <a:r>
              <a:rPr lang="en-US" sz="1400" dirty="0"/>
              <a:t>		Climate in Natural Sciences</a:t>
            </a:r>
          </a:p>
          <a:p>
            <a:pPr marL="0" indent="0">
              <a:buNone/>
            </a:pPr>
            <a:r>
              <a:rPr lang="en-US" sz="2000" b="1" dirty="0"/>
              <a:t>Digital Public History</a:t>
            </a:r>
            <a:endParaRPr lang="en-US" sz="2000" dirty="0"/>
          </a:p>
          <a:p>
            <a:r>
              <a:rPr lang="en-US" sz="1400" dirty="0"/>
              <a:t>Designed </a:t>
            </a:r>
            <a:r>
              <a:rPr lang="en-US" sz="1400"/>
              <a:t>for DMD </a:t>
            </a:r>
            <a:r>
              <a:rPr lang="en-US" sz="1400" dirty="0"/>
              <a:t>and History Majors</a:t>
            </a:r>
          </a:p>
          <a:p>
            <a:r>
              <a:rPr lang="en-US" sz="1400" dirty="0"/>
              <a:t>History majors have 9 credits or required pre-requisite courses and must take 15 additional credits to complete the major. </a:t>
            </a:r>
          </a:p>
          <a:p>
            <a:pPr marL="0" indent="0">
              <a:buNone/>
            </a:pPr>
            <a:r>
              <a:rPr lang="en-US" sz="1400" b="1" dirty="0"/>
              <a:t>5 NEW MINORS ADDED TO PPC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60449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br>
              <a:rPr lang="en-US" dirty="0"/>
            </a:b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7" b="3287"/>
          <a:stretch>
            <a:fillRect/>
          </a:stretch>
        </p:blipFill>
        <p:spPr>
          <a:xfrm>
            <a:off x="1792288" y="573865"/>
            <a:ext cx="5486400" cy="3744601"/>
          </a:xfrm>
        </p:spPr>
      </p:pic>
    </p:spTree>
    <p:extLst>
      <p:ext uri="{BB962C8B-B14F-4D97-AF65-F5344CB8AC3E}">
        <p14:creationId xmlns:p14="http://schemas.microsoft.com/office/powerpoint/2010/main" val="3207924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 does the CLAS ASC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074"/>
            <a:ext cx="8229600" cy="3764391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/>
              <a:t>Work with students on PROB/WARN/SDSM</a:t>
            </a:r>
          </a:p>
          <a:p>
            <a:pPr marL="0" indent="0">
              <a:buNone/>
            </a:pPr>
            <a:r>
              <a:rPr lang="en-US" sz="1200" dirty="0"/>
              <a:t>	Review and make decisions on dismissal appeals</a:t>
            </a:r>
          </a:p>
          <a:p>
            <a:pPr marL="0" indent="0">
              <a:buNone/>
            </a:pPr>
            <a:r>
              <a:rPr lang="en-US" sz="1200" dirty="0"/>
              <a:t>Collaborate with Admissions to coordinate Fall Visit Days/UConn Bound Day</a:t>
            </a:r>
          </a:p>
          <a:p>
            <a:pPr marL="0" indent="0">
              <a:buNone/>
            </a:pPr>
            <a:r>
              <a:rPr lang="en-US" sz="1200" dirty="0"/>
              <a:t>Coordinate Orientation for the College</a:t>
            </a:r>
          </a:p>
          <a:p>
            <a:pPr marL="0" indent="0">
              <a:buNone/>
            </a:pPr>
            <a:r>
              <a:rPr lang="en-US" sz="1200" dirty="0"/>
              <a:t>Make decisions on readmission applications</a:t>
            </a:r>
          </a:p>
          <a:p>
            <a:pPr marL="0" indent="0">
              <a:buNone/>
            </a:pPr>
            <a:r>
              <a:rPr lang="en-US" sz="1200" dirty="0"/>
              <a:t>Work with Special populations: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/>
              <a:t>	Students attending regional campuses but living in Storrs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/>
              <a:t>  Campus Change Students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/>
              <a:t>	Guaranteed Admission Program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/>
              <a:t>	Non Degree Students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/>
              <a:t>	National Student Exchange Students/International Students</a:t>
            </a:r>
          </a:p>
          <a:p>
            <a:pPr marL="0" indent="0">
              <a:buNone/>
            </a:pPr>
            <a:r>
              <a:rPr lang="en-US" sz="1200" dirty="0"/>
              <a:t>Engage with students seeking multiple withdrawals or placing multiple courses on pass/fail grade options</a:t>
            </a:r>
          </a:p>
          <a:p>
            <a:pPr marL="0" indent="0">
              <a:buNone/>
            </a:pPr>
            <a:r>
              <a:rPr lang="en-US" sz="1200" dirty="0"/>
              <a:t>Meet with students who missed deadlines around W and P/F</a:t>
            </a:r>
          </a:p>
          <a:p>
            <a:pPr marL="0" indent="0">
              <a:buNone/>
            </a:pPr>
            <a:r>
              <a:rPr lang="en-US" sz="1200" dirty="0"/>
              <a:t>Act as resource for students regarding academic questions/issues/challenges</a:t>
            </a:r>
          </a:p>
          <a:p>
            <a:pPr marL="0" indent="0">
              <a:buNone/>
            </a:pPr>
            <a:r>
              <a:rPr lang="en-US" sz="1200" dirty="0"/>
              <a:t>Review and make decisions on substitution requests</a:t>
            </a:r>
          </a:p>
          <a:p>
            <a:pPr marL="0" indent="0">
              <a:buNone/>
            </a:pPr>
            <a:r>
              <a:rPr lang="en-US" sz="1200" dirty="0"/>
              <a:t>Act as resource for advisors/faculty advisors/campus partners on advising and enrollment management concerns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86429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 Cross Training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b="1" dirty="0"/>
              <a:t>9AM start time, Thursday May 18th</a:t>
            </a:r>
          </a:p>
          <a:p>
            <a:pPr marL="0" indent="0">
              <a:buNone/>
            </a:pPr>
            <a:r>
              <a:rPr lang="en-US" sz="1400" dirty="0"/>
              <a:t>Gentry 131 LIVE STREAM Available </a:t>
            </a:r>
            <a:endParaRPr lang="en-US" sz="1400" b="1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78F8185-03A7-43FB-9258-5AAAB5E838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966603"/>
              </p:ext>
            </p:extLst>
          </p:nvPr>
        </p:nvGraphicFramePr>
        <p:xfrm>
          <a:off x="186837" y="1815451"/>
          <a:ext cx="8229599" cy="27791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5076">
                  <a:extLst>
                    <a:ext uri="{9D8B030D-6E8A-4147-A177-3AD203B41FA5}">
                      <a16:colId xmlns:a16="http://schemas.microsoft.com/office/drawing/2014/main" val="2576449957"/>
                    </a:ext>
                  </a:extLst>
                </a:gridCol>
                <a:gridCol w="3479746">
                  <a:extLst>
                    <a:ext uri="{9D8B030D-6E8A-4147-A177-3AD203B41FA5}">
                      <a16:colId xmlns:a16="http://schemas.microsoft.com/office/drawing/2014/main" val="2561311112"/>
                    </a:ext>
                  </a:extLst>
                </a:gridCol>
                <a:gridCol w="3044777">
                  <a:extLst>
                    <a:ext uri="{9D8B030D-6E8A-4147-A177-3AD203B41FA5}">
                      <a16:colId xmlns:a16="http://schemas.microsoft.com/office/drawing/2014/main" val="1519175896"/>
                    </a:ext>
                  </a:extLst>
                </a:gridCol>
              </a:tblGrid>
              <a:tr h="1854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TIME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Presentation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Presenter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10239440"/>
                  </a:ext>
                </a:extLst>
              </a:tr>
              <a:tr h="1854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9:00AM-9:05AM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Welcome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Rebecca Bacher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880446"/>
                  </a:ext>
                </a:extLst>
              </a:tr>
              <a:tr h="2775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9:05AM-10:00AM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Biological Sciences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Biology Advising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82287412"/>
                  </a:ext>
                </a:extLst>
              </a:tr>
              <a:tr h="2775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10:00AM-10:45AM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Mathematics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Joseph Tinnel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66001893"/>
                  </a:ext>
                </a:extLst>
              </a:tr>
              <a:tr h="2775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10:45AM-11:30AM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Data Science Majors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Alyssa O'Keefe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03405505"/>
                  </a:ext>
                </a:extLst>
              </a:tr>
              <a:tr h="2775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11:30AM-12:00PM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Pre-Professional Advising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Sarah Scheidel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37171251"/>
                  </a:ext>
                </a:extLst>
              </a:tr>
              <a:tr h="1854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12:00PM-1:00PM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Lunch Break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13518503"/>
                  </a:ext>
                </a:extLst>
              </a:tr>
              <a:tr h="1854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1:00PM-1:30PM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First Year Writing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Lisa Blansett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214793"/>
                  </a:ext>
                </a:extLst>
              </a:tr>
              <a:tr h="1854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1:30-2:10PM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Psychological Sciences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Chelsea Zabel/Jessica Groves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22102877"/>
                  </a:ext>
                </a:extLst>
              </a:tr>
              <a:tr h="1854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2:10-2:20PM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Break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61234791"/>
                  </a:ext>
                </a:extLst>
              </a:tr>
              <a:tr h="1854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2:20PM-3:00PM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History/Digital Public History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Heather Parker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65697439"/>
                  </a:ext>
                </a:extLst>
              </a:tr>
              <a:tr h="1854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3:00PM-3:30PM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WGSS/Africana Studies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Elaine Chu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00905424"/>
                  </a:ext>
                </a:extLst>
              </a:tr>
              <a:tr h="1854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3:30PM-4:00PM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Curriculum Updates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Corina Morris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47746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845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 ASC Major Advisors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3197"/>
            <a:ext cx="8229600" cy="3865758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Assistant Directors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1400" b="1" i="1" dirty="0"/>
              <a:t>Jessica Groves- </a:t>
            </a:r>
            <a:r>
              <a:rPr lang="en-US" sz="1400" dirty="0"/>
              <a:t>Psychological Science</a:t>
            </a:r>
            <a:endParaRPr lang="en-US" sz="1400" b="1" i="1" dirty="0"/>
          </a:p>
          <a:p>
            <a:pPr marL="0" indent="0">
              <a:buNone/>
            </a:pPr>
            <a:r>
              <a:rPr lang="en-US" sz="1400" b="1" i="1" dirty="0"/>
              <a:t>	Sharyn Rusch</a:t>
            </a:r>
            <a:r>
              <a:rPr lang="en-US" sz="1400" b="1" dirty="0"/>
              <a:t>-</a:t>
            </a:r>
            <a:r>
              <a:rPr lang="en-US" sz="1400" dirty="0"/>
              <a:t> Biological Sciences</a:t>
            </a:r>
            <a:endParaRPr lang="en-US" sz="1400" b="1" i="1" dirty="0"/>
          </a:p>
          <a:p>
            <a:pPr marL="0" indent="0">
              <a:buNone/>
            </a:pPr>
            <a:r>
              <a:rPr lang="en-US" sz="2400" b="1" dirty="0"/>
              <a:t>Major Advising</a:t>
            </a:r>
          </a:p>
          <a:p>
            <a:pPr marL="0" indent="0">
              <a:buNone/>
            </a:pPr>
            <a:r>
              <a:rPr lang="en-US" sz="2400" b="1" i="1" dirty="0"/>
              <a:t>	</a:t>
            </a:r>
            <a:r>
              <a:rPr lang="en-US" sz="1400" b="1" i="1" dirty="0"/>
              <a:t>Elaine Chu- </a:t>
            </a:r>
            <a:r>
              <a:rPr lang="en-US" sz="1400" dirty="0"/>
              <a:t>Women’s Gender Sexuality Studies &amp; Africana Studies, Latina and Latin American 	Studies</a:t>
            </a:r>
          </a:p>
          <a:p>
            <a:pPr marL="0" indent="0">
              <a:buNone/>
            </a:pPr>
            <a:r>
              <a:rPr lang="en-US" sz="1400" b="1" dirty="0"/>
              <a:t>	</a:t>
            </a:r>
            <a:r>
              <a:rPr lang="en-US" sz="1400" b="1" i="1" dirty="0"/>
              <a:t>Matthew Donofrio- </a:t>
            </a:r>
            <a:r>
              <a:rPr lang="en-US" sz="1400" dirty="0"/>
              <a:t>Geography &amp; Geographic Information Science, Anthropology</a:t>
            </a:r>
          </a:p>
          <a:p>
            <a:pPr marL="0" indent="0">
              <a:buNone/>
            </a:pPr>
            <a:r>
              <a:rPr lang="en-US" sz="1400" b="1" dirty="0"/>
              <a:t>	</a:t>
            </a:r>
            <a:r>
              <a:rPr lang="en-US" sz="1400" b="1" i="1" dirty="0"/>
              <a:t>Sarah Fillion- </a:t>
            </a:r>
            <a:r>
              <a:rPr lang="en-US" sz="1400" dirty="0"/>
              <a:t>Speech Language Hearing Science, Pre-Journalism</a:t>
            </a:r>
          </a:p>
          <a:p>
            <a:pPr marL="0" indent="0">
              <a:buNone/>
            </a:pPr>
            <a:r>
              <a:rPr lang="en-US" sz="1400" b="1" dirty="0"/>
              <a:t>	</a:t>
            </a:r>
            <a:r>
              <a:rPr lang="en-US" sz="1400" b="1" i="1" dirty="0"/>
              <a:t>Ashley Fontana- </a:t>
            </a:r>
            <a:r>
              <a:rPr lang="en-US" sz="1400" dirty="0"/>
              <a:t>Language, Cultures and Literature (including dual degrees in ENGR)</a:t>
            </a:r>
          </a:p>
          <a:p>
            <a:pPr marL="0" indent="0">
              <a:buNone/>
            </a:pPr>
            <a:r>
              <a:rPr lang="en-US" sz="1400" b="1" dirty="0"/>
              <a:t>	</a:t>
            </a:r>
            <a:r>
              <a:rPr lang="en-US" sz="1400" b="1" i="1" dirty="0"/>
              <a:t>Alyssa O’Keefe- </a:t>
            </a:r>
            <a:r>
              <a:rPr lang="en-US" sz="1400" dirty="0"/>
              <a:t>Statistics, Applied Data Analytics, Statistical Data Science</a:t>
            </a:r>
          </a:p>
          <a:p>
            <a:pPr marL="0" indent="0">
              <a:buNone/>
            </a:pPr>
            <a:r>
              <a:rPr lang="en-US" sz="1400" b="1" dirty="0"/>
              <a:t>	</a:t>
            </a:r>
            <a:r>
              <a:rPr lang="en-US" sz="1400" b="1" i="1" dirty="0"/>
              <a:t>Corina Morris- </a:t>
            </a:r>
            <a:r>
              <a:rPr lang="en-US" sz="1400" dirty="0"/>
              <a:t>Cognitive Science</a:t>
            </a:r>
          </a:p>
          <a:p>
            <a:pPr marL="0" indent="0">
              <a:buNone/>
            </a:pPr>
            <a:r>
              <a:rPr lang="en-US" sz="1400" b="1" dirty="0"/>
              <a:t>NEW ADVISOR: </a:t>
            </a:r>
            <a:r>
              <a:rPr lang="en-US" sz="1400" dirty="0"/>
              <a:t>Cait Robertson- Chemistry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11302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Major Update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432" y="1200151"/>
            <a:ext cx="8229600" cy="3394472"/>
          </a:xfrm>
        </p:spPr>
        <p:txBody>
          <a:bodyPr/>
          <a:lstStyle/>
          <a:p>
            <a:pPr marL="400050" lvl="1" indent="0">
              <a:buNone/>
            </a:pPr>
            <a:endParaRPr lang="en-US" sz="2000" dirty="0"/>
          </a:p>
          <a:p>
            <a:pPr marL="400050" lvl="1" indent="0">
              <a:buNone/>
            </a:pPr>
            <a:r>
              <a:rPr lang="en-US" sz="2000" dirty="0"/>
              <a:t>Statistical Data Science</a:t>
            </a:r>
          </a:p>
          <a:p>
            <a:pPr marL="400050" lvl="1" indent="0">
              <a:buNone/>
            </a:pPr>
            <a:r>
              <a:rPr lang="en-US" sz="1200" dirty="0"/>
              <a:t>Focus on Mathematical Statistics.</a:t>
            </a:r>
          </a:p>
          <a:p>
            <a:pPr marL="400050" lvl="1" indent="0">
              <a:buNone/>
            </a:pPr>
            <a:endParaRPr lang="en-US" sz="2000" dirty="0"/>
          </a:p>
          <a:p>
            <a:pPr marL="400050" lvl="1" indent="0">
              <a:buNone/>
            </a:pPr>
            <a:endParaRPr lang="en-US" sz="2000" dirty="0"/>
          </a:p>
          <a:p>
            <a:pPr marL="400050" lvl="1" indent="0">
              <a:buNone/>
            </a:pPr>
            <a:endParaRPr lang="en-US" sz="2000" dirty="0"/>
          </a:p>
          <a:p>
            <a:pPr marL="400050" lvl="1" indent="0">
              <a:buNone/>
            </a:pPr>
            <a:r>
              <a:rPr lang="en-US" sz="2000" dirty="0"/>
              <a:t>Applied Data Analysis</a:t>
            </a:r>
          </a:p>
          <a:p>
            <a:pPr marL="400050" lvl="1" indent="0">
              <a:buNone/>
            </a:pPr>
            <a:r>
              <a:rPr lang="en-US" sz="1200" dirty="0"/>
              <a:t>Focus on Algorithms in Social Science</a:t>
            </a:r>
          </a:p>
          <a:p>
            <a:pPr marL="400050" lvl="1" indent="0">
              <a:buNone/>
            </a:pPr>
            <a:r>
              <a:rPr lang="en-US" sz="1200" dirty="0"/>
              <a:t>and data processing. </a:t>
            </a:r>
          </a:p>
          <a:p>
            <a:pPr marL="40005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1800" dirty="0"/>
              <a:t>					</a:t>
            </a:r>
          </a:p>
          <a:p>
            <a:pPr marL="0" indent="0">
              <a:buNone/>
            </a:pPr>
            <a:endParaRPr lang="en-US" sz="1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EAEDCE-DA34-477F-A1E0-278AAF7753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5077" y="2866906"/>
            <a:ext cx="1748901" cy="17694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937CB0C-F7C2-419A-A16A-F5EEDFF2DE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5077" y="976828"/>
            <a:ext cx="1748901" cy="1753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126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5F165-3E11-4C95-9190-5A453DA96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AAF91-C410-4936-B6D1-3D6FD5A49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4470"/>
            <a:ext cx="8229600" cy="3620153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Application information will be communicated in summer- deadline to apply for spring 2024 will like be 2 weeks prior to the first date of registration</a:t>
            </a:r>
          </a:p>
          <a:p>
            <a:pPr marL="0" indent="0">
              <a:buNone/>
            </a:pPr>
            <a:r>
              <a:rPr lang="en-US" sz="1800" dirty="0"/>
              <a:t>Students can apply in any semester</a:t>
            </a:r>
          </a:p>
          <a:p>
            <a:pPr marL="0" indent="0">
              <a:buNone/>
            </a:pPr>
            <a:r>
              <a:rPr lang="en-US" sz="1800" dirty="0"/>
              <a:t>Requirements to apply:</a:t>
            </a:r>
          </a:p>
          <a:p>
            <a:r>
              <a:rPr lang="en-US" sz="1800" dirty="0"/>
              <a:t>Completion of the following courses with a 3.2 or higher:</a:t>
            </a:r>
          </a:p>
          <a:p>
            <a:r>
              <a:rPr lang="en-US" sz="1800" dirty="0"/>
              <a:t>	Math 1132Q</a:t>
            </a:r>
          </a:p>
          <a:p>
            <a:r>
              <a:rPr lang="en-US" sz="1800" dirty="0"/>
              <a:t>Stat 1000Q/1100Q, </a:t>
            </a:r>
          </a:p>
          <a:p>
            <a:r>
              <a:rPr lang="en-US" sz="1800" dirty="0"/>
              <a:t>One course from: CSE 1010, 1729, STAT 2255, COGS 2500Q (for the BA only)</a:t>
            </a:r>
          </a:p>
          <a:p>
            <a:r>
              <a:rPr lang="en-US" sz="1800" dirty="0"/>
              <a:t>Successful completion of 24 or more total credits</a:t>
            </a:r>
          </a:p>
          <a:p>
            <a:r>
              <a:rPr lang="en-US" sz="1800" dirty="0"/>
              <a:t>Successful completion of at least 15 credits at UConn</a:t>
            </a:r>
          </a:p>
          <a:p>
            <a:r>
              <a:rPr lang="en-US" sz="1800" dirty="0"/>
              <a:t>Cumulative GPA of a 3.200 or higher</a:t>
            </a:r>
          </a:p>
        </p:txBody>
      </p:sp>
    </p:spTree>
    <p:extLst>
      <p:ext uri="{BB962C8B-B14F-4D97-AF65-F5344CB8AC3E}">
        <p14:creationId xmlns:p14="http://schemas.microsoft.com/office/powerpoint/2010/main" val="1424620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409" y="227993"/>
            <a:ext cx="8229600" cy="857250"/>
          </a:xfrm>
        </p:spPr>
        <p:txBody>
          <a:bodyPr/>
          <a:lstStyle/>
          <a:p>
            <a:r>
              <a:rPr lang="en-US" dirty="0"/>
              <a:t>Statistical Data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Pre-Statistical Data Science</a:t>
            </a:r>
          </a:p>
          <a:p>
            <a:pPr marL="0" indent="0">
              <a:buNone/>
            </a:pPr>
            <a:r>
              <a:rPr lang="en-US" sz="1800" dirty="0"/>
              <a:t>36 credit major- includes 5 core courses, 9 credit domain sequence, introduction to data science course (Stat 3255), capstone</a:t>
            </a:r>
          </a:p>
          <a:p>
            <a:r>
              <a:rPr lang="en-US" sz="1400" dirty="0"/>
              <a:t>Domains: Advanced Statistics.</a:t>
            </a:r>
          </a:p>
          <a:p>
            <a:r>
              <a:rPr lang="en-US" sz="1400" dirty="0"/>
              <a:t>American Political Institutions.</a:t>
            </a:r>
          </a:p>
          <a:p>
            <a:r>
              <a:rPr lang="en-US" sz="1400" dirty="0"/>
              <a:t>American Political Representation.</a:t>
            </a:r>
          </a:p>
          <a:p>
            <a:r>
              <a:rPr lang="en-US" sz="1400" dirty="0"/>
              <a:t>Biological Data Science.</a:t>
            </a:r>
          </a:p>
          <a:p>
            <a:r>
              <a:rPr lang="en-US" sz="1400" dirty="0"/>
              <a:t>Financial Analysis.</a:t>
            </a:r>
          </a:p>
          <a:p>
            <a:r>
              <a:rPr lang="en-US" sz="1400" dirty="0"/>
              <a:t>Marine Science.</a:t>
            </a:r>
          </a:p>
          <a:p>
            <a:r>
              <a:rPr lang="en-US" sz="1400" dirty="0"/>
              <a:t>Population Dynamics.</a:t>
            </a:r>
          </a:p>
          <a:p>
            <a:pPr marL="0" indent="0">
              <a:buNone/>
            </a:pPr>
            <a:r>
              <a:rPr lang="en-US" sz="1800" dirty="0"/>
              <a:t>Students must maintain a 3.2 CGPA for retention</a:t>
            </a:r>
          </a:p>
          <a:p>
            <a:pPr marL="0" indent="0">
              <a:buNone/>
            </a:pPr>
            <a:r>
              <a:rPr lang="en-US" sz="1800" i="1" dirty="0"/>
              <a:t>BS requirement- one sequence of laboratory coursework plus an additional CA3 course (from different subject area)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546813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Applied Data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A76F694-DDF0-47E7-8A1A-147016E8304F}"/>
              </a:ext>
            </a:extLst>
          </p:cNvPr>
          <p:cNvSpPr/>
          <p:nvPr/>
        </p:nvSpPr>
        <p:spPr>
          <a:xfrm>
            <a:off x="383781" y="1063229"/>
            <a:ext cx="868680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Pre-Applied Data Analysis 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36 credit major- includes 4 core courses, a domain sequence (which includes a W course and a capstone course), introduction to data science course (Stat 3255)</a:t>
            </a:r>
          </a:p>
          <a:p>
            <a:pPr marL="0" indent="0"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Domains: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American Political Institutions.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American Political Representation.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Earth Data Science.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Population Dynamics.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Public Management and Policy.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Survey Research Methods.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Students must maintain a 3.2 CGPA for retention</a:t>
            </a:r>
          </a:p>
        </p:txBody>
      </p:sp>
    </p:spTree>
    <p:extLst>
      <p:ext uri="{BB962C8B-B14F-4D97-AF65-F5344CB8AC3E}">
        <p14:creationId xmlns:p14="http://schemas.microsoft.com/office/powerpoint/2010/main" val="2701567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B81A1-4EF7-43E3-83C5-8CDA56AEE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Physiology and Neurobiology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13FEB-728A-40D1-B6EC-11688C6D8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26 credit major</a:t>
            </a:r>
          </a:p>
          <a:p>
            <a:r>
              <a:rPr lang="en-US" sz="2800" dirty="0"/>
              <a:t>Requires PNB 2774 and 2775 and 2776</a:t>
            </a:r>
          </a:p>
          <a:p>
            <a:r>
              <a:rPr lang="en-US" sz="2800" dirty="0"/>
              <a:t>PNB 2274 and 2275 no longer being taught</a:t>
            </a:r>
          </a:p>
          <a:p>
            <a:r>
              <a:rPr lang="en-US" sz="2800" dirty="0"/>
              <a:t>Minor still requires 15 credits</a:t>
            </a:r>
          </a:p>
          <a:p>
            <a:pPr lvl="1"/>
            <a:r>
              <a:rPr lang="en-US" sz="2400" dirty="0"/>
              <a:t>Students can complete PNB 2264 and 2265 or PNB 2774, 2775 and 2776 to meet minor requirements</a:t>
            </a:r>
          </a:p>
          <a:p>
            <a:pPr marL="457200" lvl="1" indent="0">
              <a:buNone/>
            </a:pPr>
            <a:r>
              <a:rPr lang="en-US" sz="1800" dirty="0"/>
              <a:t>(Biological Science majors in the 23-24 catalog can sub 2774 and 2775 for 2274 and 2275. BIOL plans to update requirements for 2024-2025) </a:t>
            </a:r>
          </a:p>
        </p:txBody>
      </p:sp>
    </p:spTree>
    <p:extLst>
      <p:ext uri="{BB962C8B-B14F-4D97-AF65-F5344CB8AC3E}">
        <p14:creationId xmlns:p14="http://schemas.microsoft.com/office/powerpoint/2010/main" val="3712571492"/>
      </p:ext>
    </p:extLst>
  </p:cSld>
  <p:clrMapOvr>
    <a:masterClrMapping/>
  </p:clrMapOvr>
</p:sld>
</file>

<file path=ppt/theme/theme1.xml><?xml version="1.0" encoding="utf-8"?>
<a:theme xmlns:a="http://schemas.openxmlformats.org/drawingml/2006/main" name="2015 CLAS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LAS-Template-2017" id="{139F5AEE-84F4-4D4D-8087-6CE5580EB961}" vid="{9D4807A0-9AC6-224D-842B-7FF0327B17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1D0C42A84F374CA811E21E24D51D89" ma:contentTypeVersion="13" ma:contentTypeDescription="Create a new document." ma:contentTypeScope="" ma:versionID="b8fb6711b51b7d2f5510684e67a60ddb">
  <xsd:schema xmlns:xsd="http://www.w3.org/2001/XMLSchema" xmlns:xs="http://www.w3.org/2001/XMLSchema" xmlns:p="http://schemas.microsoft.com/office/2006/metadata/properties" xmlns:ns3="6d1c5285-e3e6-4780-ace6-0fcd9094d7a0" xmlns:ns4="9854e022-0b32-4824-8604-4f3d6a872272" targetNamespace="http://schemas.microsoft.com/office/2006/metadata/properties" ma:root="true" ma:fieldsID="725d14c5b73dd70728665691f1f204be" ns3:_="" ns4:_="">
    <xsd:import namespace="6d1c5285-e3e6-4780-ace6-0fcd9094d7a0"/>
    <xsd:import namespace="9854e022-0b32-4824-8604-4f3d6a87227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1c5285-e3e6-4780-ace6-0fcd9094d7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4e022-0b32-4824-8604-4f3d6a87227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B8AEAA-E2B6-4B16-90DF-1419605FF21A}">
  <ds:schemaRefs>
    <ds:schemaRef ds:uri="http://purl.org/dc/elements/1.1/"/>
    <ds:schemaRef ds:uri="http://schemas.microsoft.com/office/2006/metadata/properties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9854e022-0b32-4824-8604-4f3d6a872272"/>
    <ds:schemaRef ds:uri="6d1c5285-e3e6-4780-ace6-0fcd9094d7a0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9B4FC45-9D44-40BD-B2E2-858B8B99143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FF49DC-29A0-482D-8927-A21D261056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1c5285-e3e6-4780-ace6-0fcd9094d7a0"/>
    <ds:schemaRef ds:uri="9854e022-0b32-4824-8604-4f3d6a8722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CLAS-Template-2017</Template>
  <TotalTime>628</TotalTime>
  <Words>991</Words>
  <Application>Microsoft Office PowerPoint</Application>
  <PresentationFormat>On-screen Show (16:9)</PresentationFormat>
  <Paragraphs>167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ＭＳ Ｐゴシック</vt:lpstr>
      <vt:lpstr>Arial</vt:lpstr>
      <vt:lpstr>Calibri</vt:lpstr>
      <vt:lpstr>Wingdings</vt:lpstr>
      <vt:lpstr>2015 CLAS PowerPoint Template</vt:lpstr>
      <vt:lpstr>ACES Orientation Training 2023</vt:lpstr>
      <vt:lpstr>What does the CLAS ASC do?</vt:lpstr>
      <vt:lpstr>CLAS Cross Training Schedule</vt:lpstr>
      <vt:lpstr>CLAS ASC Major Advisors</vt:lpstr>
      <vt:lpstr>New Major Update </vt:lpstr>
      <vt:lpstr>Application process</vt:lpstr>
      <vt:lpstr>Statistical Data Science</vt:lpstr>
      <vt:lpstr>Applied Data Analysis</vt:lpstr>
      <vt:lpstr>Physiology and Neurobiology</vt:lpstr>
      <vt:lpstr>Africana Studies</vt:lpstr>
      <vt:lpstr>Other Major Updates</vt:lpstr>
      <vt:lpstr>Other Major Updates</vt:lpstr>
      <vt:lpstr>New Minors</vt:lpstr>
      <vt:lpstr> </vt:lpstr>
    </vt:vector>
  </TitlesOfParts>
  <Company>University of Connecticut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Nebres, Jose</dc:creator>
  <cp:lastModifiedBy>Bacher, Rebecca</cp:lastModifiedBy>
  <cp:revision>74</cp:revision>
  <dcterms:created xsi:type="dcterms:W3CDTF">2018-12-11T18:01:36Z</dcterms:created>
  <dcterms:modified xsi:type="dcterms:W3CDTF">2023-05-10T19:45:31Z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0x010100521D0C42A84F374CA811E21E24D51D89</vt:lpwstr>
  </property>
</Properties>
</file>