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12"/>
  </p:notesMasterIdLst>
  <p:handoutMasterIdLst>
    <p:handoutMasterId r:id="rId13"/>
  </p:handoutMasterIdLst>
  <p:sldIdLst>
    <p:sldId id="259" r:id="rId5"/>
    <p:sldId id="261" r:id="rId6"/>
    <p:sldId id="262" r:id="rId7"/>
    <p:sldId id="263" r:id="rId8"/>
    <p:sldId id="270" r:id="rId9"/>
    <p:sldId id="274" r:id="rId10"/>
    <p:sldId id="260" r:id="rId1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47A623-C6D5-3BF8-19B2-1B77A68A4758}" v="7" dt="2025-05-13T15:09:27.089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4" autoAdjust="0"/>
    <p:restoredTop sz="94676"/>
  </p:normalViewPr>
  <p:slideViewPr>
    <p:cSldViewPr>
      <p:cViewPr varScale="1">
        <p:scale>
          <a:sx n="106" d="100"/>
          <a:sy n="106" d="100"/>
        </p:scale>
        <p:origin x="17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osso, Catie" userId="8098f07e-f796-4bb9-97d4-24b13c7177cf" providerId="ADAL" clId="{D09B7557-DB33-4ABB-9F79-A7418AF619B9}"/>
    <pc:docChg chg="modSld">
      <pc:chgData name="Grosso, Catie" userId="8098f07e-f796-4bb9-97d4-24b13c7177cf" providerId="ADAL" clId="{D09B7557-DB33-4ABB-9F79-A7418AF619B9}" dt="2025-03-13T19:21:30.168" v="121" actId="207"/>
      <pc:docMkLst>
        <pc:docMk/>
      </pc:docMkLst>
      <pc:sldChg chg="modSp mod">
        <pc:chgData name="Grosso, Catie" userId="8098f07e-f796-4bb9-97d4-24b13c7177cf" providerId="ADAL" clId="{D09B7557-DB33-4ABB-9F79-A7418AF619B9}" dt="2025-03-13T19:21:12.713" v="120" actId="20577"/>
        <pc:sldMkLst>
          <pc:docMk/>
          <pc:sldMk cId="0" sldId="262"/>
        </pc:sldMkLst>
        <pc:spChg chg="mod">
          <ac:chgData name="Grosso, Catie" userId="8098f07e-f796-4bb9-97d4-24b13c7177cf" providerId="ADAL" clId="{D09B7557-DB33-4ABB-9F79-A7418AF619B9}" dt="2025-03-13T19:21:12.713" v="120" actId="20577"/>
          <ac:spMkLst>
            <pc:docMk/>
            <pc:sldMk cId="0" sldId="262"/>
            <ac:spMk id="17410" creationId="{10E41F6A-D399-EA91-380E-A0499280A42D}"/>
          </ac:spMkLst>
        </pc:spChg>
      </pc:sldChg>
      <pc:sldChg chg="modSp mod">
        <pc:chgData name="Grosso, Catie" userId="8098f07e-f796-4bb9-97d4-24b13c7177cf" providerId="ADAL" clId="{D09B7557-DB33-4ABB-9F79-A7418AF619B9}" dt="2025-03-13T19:16:20.811" v="13" actId="20577"/>
        <pc:sldMkLst>
          <pc:docMk/>
          <pc:sldMk cId="0" sldId="263"/>
        </pc:sldMkLst>
        <pc:spChg chg="mod">
          <ac:chgData name="Grosso, Catie" userId="8098f07e-f796-4bb9-97d4-24b13c7177cf" providerId="ADAL" clId="{D09B7557-DB33-4ABB-9F79-A7418AF619B9}" dt="2025-03-13T19:16:20.811" v="13" actId="20577"/>
          <ac:spMkLst>
            <pc:docMk/>
            <pc:sldMk cId="0" sldId="263"/>
            <ac:spMk id="10243" creationId="{3B680BC0-3016-3953-186C-5D934EF64C38}"/>
          </ac:spMkLst>
        </pc:spChg>
      </pc:sldChg>
      <pc:sldChg chg="modSp mod">
        <pc:chgData name="Grosso, Catie" userId="8098f07e-f796-4bb9-97d4-24b13c7177cf" providerId="ADAL" clId="{D09B7557-DB33-4ABB-9F79-A7418AF619B9}" dt="2025-03-13T19:21:30.168" v="121" actId="207"/>
        <pc:sldMkLst>
          <pc:docMk/>
          <pc:sldMk cId="0" sldId="270"/>
        </pc:sldMkLst>
        <pc:spChg chg="mod">
          <ac:chgData name="Grosso, Catie" userId="8098f07e-f796-4bb9-97d4-24b13c7177cf" providerId="ADAL" clId="{D09B7557-DB33-4ABB-9F79-A7418AF619B9}" dt="2025-03-13T19:21:30.168" v="121" actId="207"/>
          <ac:spMkLst>
            <pc:docMk/>
            <pc:sldMk cId="0" sldId="270"/>
            <ac:spMk id="11267" creationId="{B6F1A29A-1A07-7ABA-2AC4-793E272F5B5D}"/>
          </ac:spMkLst>
        </pc:spChg>
      </pc:sldChg>
      <pc:sldChg chg="modSp mod">
        <pc:chgData name="Grosso, Catie" userId="8098f07e-f796-4bb9-97d4-24b13c7177cf" providerId="ADAL" clId="{D09B7557-DB33-4ABB-9F79-A7418AF619B9}" dt="2025-03-13T19:17:01.193" v="57" actId="20577"/>
        <pc:sldMkLst>
          <pc:docMk/>
          <pc:sldMk cId="0" sldId="274"/>
        </pc:sldMkLst>
        <pc:spChg chg="mod">
          <ac:chgData name="Grosso, Catie" userId="8098f07e-f796-4bb9-97d4-24b13c7177cf" providerId="ADAL" clId="{D09B7557-DB33-4ABB-9F79-A7418AF619B9}" dt="2025-03-13T19:17:01.193" v="57" actId="20577"/>
          <ac:spMkLst>
            <pc:docMk/>
            <pc:sldMk cId="0" sldId="274"/>
            <ac:spMk id="12291" creationId="{01E8D97A-066C-5D26-6BDE-1581724083EE}"/>
          </ac:spMkLst>
        </pc:spChg>
      </pc:sldChg>
    </pc:docChg>
  </pc:docChgLst>
  <pc:docChgLst>
    <pc:chgData name="Grosso, Catie" userId="S::catie.grosso@uconn.edu::8098f07e-f796-4bb9-97d4-24b13c7177cf" providerId="AD" clId="Web-{3747A623-C6D5-3BF8-19B2-1B77A68A4758}"/>
    <pc:docChg chg="modSld">
      <pc:chgData name="Grosso, Catie" userId="S::catie.grosso@uconn.edu::8098f07e-f796-4bb9-97d4-24b13c7177cf" providerId="AD" clId="Web-{3747A623-C6D5-3BF8-19B2-1B77A68A4758}" dt="2025-05-13T15:09:24.682" v="5" actId="20577"/>
      <pc:docMkLst>
        <pc:docMk/>
      </pc:docMkLst>
      <pc:sldChg chg="modSp">
        <pc:chgData name="Grosso, Catie" userId="S::catie.grosso@uconn.edu::8098f07e-f796-4bb9-97d4-24b13c7177cf" providerId="AD" clId="Web-{3747A623-C6D5-3BF8-19B2-1B77A68A4758}" dt="2025-05-13T15:09:24.682" v="5" actId="20577"/>
        <pc:sldMkLst>
          <pc:docMk/>
          <pc:sldMk cId="0" sldId="263"/>
        </pc:sldMkLst>
        <pc:spChg chg="mod">
          <ac:chgData name="Grosso, Catie" userId="S::catie.grosso@uconn.edu::8098f07e-f796-4bb9-97d4-24b13c7177cf" providerId="AD" clId="Web-{3747A623-C6D5-3BF8-19B2-1B77A68A4758}" dt="2025-05-13T15:09:24.682" v="5" actId="20577"/>
          <ac:spMkLst>
            <pc:docMk/>
            <pc:sldMk cId="0" sldId="263"/>
            <ac:spMk id="10243" creationId="{3B680BC0-3016-3953-186C-5D934EF64C38}"/>
          </ac:spMkLst>
        </pc:spChg>
      </pc:sldChg>
    </pc:docChg>
  </pc:docChgLst>
  <pc:docChgLst>
    <pc:chgData name="Grosso, Catie" userId="S::catie.grosso@uconn.edu::8098f07e-f796-4bb9-97d4-24b13c7177cf" providerId="AD" clId="Web-{462BAAEC-FC0D-AE0B-1779-517254AFB2FA}"/>
    <pc:docChg chg="modSld">
      <pc:chgData name="Grosso, Catie" userId="S::catie.grosso@uconn.edu::8098f07e-f796-4bb9-97d4-24b13c7177cf" providerId="AD" clId="Web-{462BAAEC-FC0D-AE0B-1779-517254AFB2FA}" dt="2025-04-11T15:57:02.614" v="7" actId="20577"/>
      <pc:docMkLst>
        <pc:docMk/>
      </pc:docMkLst>
      <pc:sldChg chg="modSp">
        <pc:chgData name="Grosso, Catie" userId="S::catie.grosso@uconn.edu::8098f07e-f796-4bb9-97d4-24b13c7177cf" providerId="AD" clId="Web-{462BAAEC-FC0D-AE0B-1779-517254AFB2FA}" dt="2025-04-11T15:57:02.614" v="7" actId="20577"/>
        <pc:sldMkLst>
          <pc:docMk/>
          <pc:sldMk cId="0" sldId="274"/>
        </pc:sldMkLst>
        <pc:spChg chg="mod">
          <ac:chgData name="Grosso, Catie" userId="S::catie.grosso@uconn.edu::8098f07e-f796-4bb9-97d4-24b13c7177cf" providerId="AD" clId="Web-{462BAAEC-FC0D-AE0B-1779-517254AFB2FA}" dt="2025-04-11T15:57:02.614" v="7" actId="20577"/>
          <ac:spMkLst>
            <pc:docMk/>
            <pc:sldMk cId="0" sldId="274"/>
            <ac:spMk id="12291" creationId="{01E8D97A-066C-5D26-6BDE-1581724083E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2C40973-B18A-817B-54C6-F9013F5F6E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EA3BC8-1CCC-78E1-E22E-8E3C0B5EF4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3693F3C-4974-9845-AA8F-240B865AF25C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AC8AB4-2BBC-53B6-FF24-B93205A0EE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8600"/>
            <a:ext cx="3170238" cy="481013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A62115-B925-175E-AB57-6647480C0C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E56626D-FABF-1041-914C-43714398A7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11BFD14-C672-FAAD-F574-70F2CA9D8F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6645" tIns="48324" rIns="96645" bIns="4832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80DCFE-D3A7-A053-9FC8-0A3D7355C35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6645" tIns="48324" rIns="96645" bIns="4832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C58B0B-A4CA-F644-BE61-4FFAEA3D21CA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EFD334A-2E35-E03C-1312-C6D1C250C09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5" tIns="48324" rIns="96645" bIns="4832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6FDEA03-DD2A-70C7-9D79-0BFE2BB674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21175"/>
          </a:xfrm>
          <a:prstGeom prst="rect">
            <a:avLst/>
          </a:prstGeom>
        </p:spPr>
        <p:txBody>
          <a:bodyPr vert="horz" lIns="96645" tIns="48324" rIns="96645" bIns="4832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C30E35-61C4-CE22-A912-275A1BFE494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118600"/>
            <a:ext cx="3170238" cy="481013"/>
          </a:xfrm>
          <a:prstGeom prst="rect">
            <a:avLst/>
          </a:prstGeom>
        </p:spPr>
        <p:txBody>
          <a:bodyPr vert="horz" lIns="96645" tIns="48324" rIns="96645" bIns="4832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8BE321-4BC6-591B-BE23-82DD66A248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</p:spPr>
        <p:txBody>
          <a:bodyPr vert="horz" wrap="square" lIns="96645" tIns="48324" rIns="96645" bIns="483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7703B74-F66D-CD4B-8E80-1256709D69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09D3EA08-5E69-E370-075A-A6675F38C99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45A8E16E-2BA8-D4D1-7C80-F52FE0BE7E9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124638E3-A2B4-7B5E-ABB7-251EDA50F7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BB5C18C-BA45-9E41-B31D-02C19652DFDF}" type="slidenum">
              <a:rPr lang="en-US" altLang="en-US" smtClean="0">
                <a:latin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8D729E3-7A8A-2802-E4FD-95D71193D0A7}"/>
              </a:ext>
            </a:extLst>
          </p:cNvPr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C691595-80E6-EFBB-A3BF-44EC6D27F13A}"/>
              </a:ext>
            </a:extLst>
          </p:cNvPr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4B19E3-CAD6-AA20-9AB5-9F56909D8D52}"/>
              </a:ext>
            </a:extLst>
          </p:cNvPr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06ADC2-FDD7-172C-D7DA-69B475E06B5C}"/>
              </a:ext>
            </a:extLst>
          </p:cNvPr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038206-E418-2034-6BAB-DD6E223E78E1}"/>
              </a:ext>
            </a:extLst>
          </p:cNvPr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25">
            <a:extLst>
              <a:ext uri="{FF2B5EF4-FFF2-40B4-BE49-F238E27FC236}">
                <a16:creationId xmlns:a16="http://schemas.microsoft.com/office/drawing/2014/main" id="{48D5770F-FEA1-79E7-6E0F-7D363C435B4E}"/>
              </a:ext>
            </a:extLst>
          </p:cNvPr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0" name="Rounded Rectangle 26">
            <a:extLst>
              <a:ext uri="{FF2B5EF4-FFF2-40B4-BE49-F238E27FC236}">
                <a16:creationId xmlns:a16="http://schemas.microsoft.com/office/drawing/2014/main" id="{32FE9862-2AEB-AFF5-5E67-44780E64346B}"/>
              </a:ext>
            </a:extLst>
          </p:cNvPr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EA40A43-BF22-05B3-2AFA-3311DA8EF403}"/>
              </a:ext>
            </a:extLst>
          </p:cNvPr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13F4EA8-BDF2-D858-1760-AE6BED006983}"/>
              </a:ext>
            </a:extLst>
          </p:cNvPr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F9E650-6FB5-EACE-BD17-A237BEC063A2}"/>
              </a:ext>
            </a:extLst>
          </p:cNvPr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528B838-5A0F-FD81-3D6A-B5D82B15C247}"/>
              </a:ext>
            </a:extLst>
          </p:cNvPr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Date Placeholder 27">
            <a:extLst>
              <a:ext uri="{FF2B5EF4-FFF2-40B4-BE49-F238E27FC236}">
                <a16:creationId xmlns:a16="http://schemas.microsoft.com/office/drawing/2014/main" id="{940B6DC4-CD57-FA16-004F-FD91FDDF6F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8D157-7F1B-8041-B356-82984D8E3ECB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16" name="Footer Placeholder 16">
            <a:extLst>
              <a:ext uri="{FF2B5EF4-FFF2-40B4-BE49-F238E27FC236}">
                <a16:creationId xmlns:a16="http://schemas.microsoft.com/office/drawing/2014/main" id="{914C5467-B567-736A-1741-442FD6B65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>
            <a:extLst>
              <a:ext uri="{FF2B5EF4-FFF2-40B4-BE49-F238E27FC236}">
                <a16:creationId xmlns:a16="http://schemas.microsoft.com/office/drawing/2014/main" id="{3AA4B3AE-ADE6-0636-7760-982A2C3A9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AB38B71-21DE-C544-8CC3-D1D0D326F5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0706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6BF46264-DBB4-E7DE-0AA9-ED55334F8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AAA45-C6D5-394D-BE17-0B65374CAE21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EB134EF5-17FD-8F47-BA5B-E40B265DB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9B5FB06C-EAE0-A365-A39E-01B8D3575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1ECF2-C1E6-404D-87DD-D2A54797A2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239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4485D115-B983-868A-7A94-FFEC240BB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9E03F-83B1-6046-806B-44C160667A41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AE314F0-5617-96E3-6445-189A216C9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BAFCEA1E-DC76-4E6E-D1D5-8ECDD857B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02F36-D560-944E-96E2-FE885FBA47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055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531BA29D-CFD3-E6D2-6179-383CEB669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CBBAA-2061-1841-80B7-71B4161719E9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E4D493F9-B4A0-F5E3-B0C3-9B25FE894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2286B14B-87B5-ADA9-FC90-735C7B50D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E6B66-BC1B-5C48-9616-EFCCC61DC1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1446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E4D991BA-9B23-7584-C337-6E443B90B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D3A5C-C9C1-F640-9D25-6204857F2794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9A4BEA8D-EFC7-8FBD-CFBA-CA2F1919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61EEF6A0-4014-22C0-E576-62D8BD66D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7B74-4A60-F34C-AD4E-B8141BF140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26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6BF16C5C-9AD9-8E07-E776-F0DF0C227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072AE-2AA9-9D40-818F-216D23518DE2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A08EF87B-7BAA-12D7-C071-33AC28CF5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64662E03-6158-3686-4094-7C785DAC1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9B145-89CD-AD40-ABBF-606D9871CD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4493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5">
            <a:extLst>
              <a:ext uri="{FF2B5EF4-FFF2-40B4-BE49-F238E27FC236}">
                <a16:creationId xmlns:a16="http://schemas.microsoft.com/office/drawing/2014/main" id="{3852646C-EFF7-9F45-6DA6-48C6E22EB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09342AA-709D-C34B-9879-24B1B09835A1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8" name="Slide Number Placeholder 26">
            <a:extLst>
              <a:ext uri="{FF2B5EF4-FFF2-40B4-BE49-F238E27FC236}">
                <a16:creationId xmlns:a16="http://schemas.microsoft.com/office/drawing/2014/main" id="{EB769001-E387-EB91-5CE7-3A0615D6B5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8E24B-F51C-754E-A593-E4913A9733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27">
            <a:extLst>
              <a:ext uri="{FF2B5EF4-FFF2-40B4-BE49-F238E27FC236}">
                <a16:creationId xmlns:a16="http://schemas.microsoft.com/office/drawing/2014/main" id="{26156259-5FAF-FB0F-31E4-751ABD3257A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530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296697-B482-C118-662D-A8B4A5AD70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D171F-A71A-DF4F-87D8-4DC5C2D84F43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1C48FD-3409-CF76-9889-94D0AA89C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7EE17E-BC11-EF3F-2522-17FD3ECEC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4AE82-8790-0A44-AFE8-FDD7BBE466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468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0067B53A-6934-A4AB-A74F-E2CCA186B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5D4F6-51EE-0D4F-97AA-FBF0A729B738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AC0887-656C-8E3D-6412-80E82BE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1B61314A-62B4-0110-2912-06A5BAACB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B63A9-FEFE-3349-A092-67F282538C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2482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8FBF64A8-851E-F10C-80A2-B9047488F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1625B-298C-F34B-93A2-5D6C24C069A4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54F0BDB-5BD7-30A1-C693-C1AE00FD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49E4E6AD-C15E-0F6F-982D-F7F83AAE6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D5BE3-468C-814A-9248-04672EB019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299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1B779B8F-7AD3-112B-C6F8-02007BC41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728B2-4CD2-A04E-9E1D-E9C2B6928664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24445459-D6ED-012D-6BA8-40E92AC77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29E6ED36-9154-920C-D62D-6F7F2F446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EFEA2-22A5-F646-9D97-ACF83A2F3C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1006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BC76CB5C-2CDB-962D-4CA4-6795FAC6264D}"/>
              </a:ext>
            </a:extLst>
          </p:cNvPr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3CFA9B8-160B-745C-6E7F-EB35FB966527}"/>
              </a:ext>
            </a:extLst>
          </p:cNvPr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1B582B5-0FE4-61E6-E617-90721DEE7FAA}"/>
              </a:ext>
            </a:extLst>
          </p:cNvPr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76D8D7E-077D-8266-360D-8AE31F27F64B}"/>
              </a:ext>
            </a:extLst>
          </p:cNvPr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9B917BE-74E4-03A8-89D9-2E08331CC5C8}"/>
              </a:ext>
            </a:extLst>
          </p:cNvPr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Rounded Rectangle 32">
            <a:extLst>
              <a:ext uri="{FF2B5EF4-FFF2-40B4-BE49-F238E27FC236}">
                <a16:creationId xmlns:a16="http://schemas.microsoft.com/office/drawing/2014/main" id="{A49055E3-2FFC-7BE0-CDFF-7624496A2BF4}"/>
              </a:ext>
            </a:extLst>
          </p:cNvPr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:a16="http://schemas.microsoft.com/office/drawing/2014/main" id="{15310DA1-692A-7CC8-DC91-7C204EAD42FB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58353FD-E084-AABA-018E-EA40E21EADCE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04D0292-CBE9-4A97-84C6-C6F7B5B5D738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4B19752-8DD6-10FB-9745-0D14A89B9D90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D4B85D-8711-712C-6FA3-E7F328270EB3}"/>
              </a:ext>
            </a:extLst>
          </p:cNvPr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4306C41-8F6A-9BA7-D697-30AABF16DC0E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70390EB-C9EF-41C2-5FFB-2CB360CCCF52}"/>
              </a:ext>
            </a:extLst>
          </p:cNvPr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Title Placeholder 21">
            <a:extLst>
              <a:ext uri="{FF2B5EF4-FFF2-40B4-BE49-F238E27FC236}">
                <a16:creationId xmlns:a16="http://schemas.microsoft.com/office/drawing/2014/main" id="{6BFE6A6D-2536-034C-B495-F882F48B5AE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0" name="Text Placeholder 12">
            <a:extLst>
              <a:ext uri="{FF2B5EF4-FFF2-40B4-BE49-F238E27FC236}">
                <a16:creationId xmlns:a16="http://schemas.microsoft.com/office/drawing/2014/main" id="{C3A5D594-41CB-D1C0-BA46-997D2201960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C29A54D2-0890-BBE0-BE5F-C7574CCD91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B706AA-71C9-594F-B2A8-E2DA2FDEB299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331AF-B232-B3B2-3EEE-0F6A62877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E98ECADA-218C-7A8A-5EBA-F5492D2547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FFFFFF"/>
                </a:solidFill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fld id="{E7572682-A13C-2144-875B-195E34A15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3" r:id="rId1"/>
    <p:sldLayoutId id="2147484305" r:id="rId2"/>
    <p:sldLayoutId id="2147484306" r:id="rId3"/>
    <p:sldLayoutId id="2147484307" r:id="rId4"/>
    <p:sldLayoutId id="2147484314" r:id="rId5"/>
    <p:sldLayoutId id="2147484315" r:id="rId6"/>
    <p:sldLayoutId id="2147484308" r:id="rId7"/>
    <p:sldLayoutId id="2147484309" r:id="rId8"/>
    <p:sldLayoutId id="2147484310" r:id="rId9"/>
    <p:sldLayoutId id="2147484311" r:id="rId10"/>
    <p:sldLayoutId id="214748431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DAFC0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DAFC0"/>
        </a:buClr>
        <a:buFont typeface="Georgia" panose="02040502050405020303" pitchFamily="18" charset="0"/>
        <a:buChar char="▫"/>
        <a:defRPr sz="2000" kern="1200">
          <a:solidFill>
            <a:srgbClr val="ADAFC0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uconn.kualibuild.com/app/67f676a909cd72027eb608ef/ru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9">
            <a:extLst>
              <a:ext uri="{FF2B5EF4-FFF2-40B4-BE49-F238E27FC236}">
                <a16:creationId xmlns:a16="http://schemas.microsoft.com/office/drawing/2014/main" id="{F97FBF4A-E1DF-0E7C-96A5-24E49F7042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/>
          <a:p>
            <a:r>
              <a:rPr lang="en-US" altLang="en-US"/>
              <a:t>ACES Pre-Orientation Training	</a:t>
            </a:r>
          </a:p>
        </p:txBody>
      </p:sp>
      <p:pic>
        <p:nvPicPr>
          <p:cNvPr id="7171" name="Picture 1">
            <a:extLst>
              <a:ext uri="{FF2B5EF4-FFF2-40B4-BE49-F238E27FC236}">
                <a16:creationId xmlns:a16="http://schemas.microsoft.com/office/drawing/2014/main" id="{5ABCBEB3-D2AB-2D60-E7FA-07D72C0A38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715000"/>
            <a:ext cx="6573838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5">
            <a:extLst>
              <a:ext uri="{FF2B5EF4-FFF2-40B4-BE49-F238E27FC236}">
                <a16:creationId xmlns:a16="http://schemas.microsoft.com/office/drawing/2014/main" id="{6767C5D7-AE6A-17F8-2F95-302790694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597025"/>
            <a:ext cx="6626225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 sz="3200"/>
          </a:p>
          <a:p>
            <a:r>
              <a:rPr lang="en-US" altLang="en-US" sz="3200"/>
              <a:t>Catie Grosso</a:t>
            </a:r>
            <a:br>
              <a:rPr lang="en-US" altLang="en-US" sz="3200"/>
            </a:br>
            <a:r>
              <a:rPr lang="en-US" altLang="en-US" sz="2000"/>
              <a:t>Academic Advisor</a:t>
            </a:r>
          </a:p>
          <a:p>
            <a:r>
              <a:rPr lang="en-US" altLang="en-US" sz="2000"/>
              <a:t>catie.grosso@uconn.edu</a:t>
            </a:r>
          </a:p>
          <a:p>
            <a:br>
              <a:rPr lang="en-US" altLang="en-US" sz="3200"/>
            </a:br>
            <a:br>
              <a:rPr lang="en-US" altLang="en-US" sz="3200"/>
            </a:br>
            <a:r>
              <a:rPr lang="en-US" altLang="en-US" sz="3200"/>
              <a:t>Shea Kapinos</a:t>
            </a:r>
          </a:p>
          <a:p>
            <a:r>
              <a:rPr lang="en-US" altLang="en-US" sz="2000"/>
              <a:t>Recruitment Coordinator</a:t>
            </a:r>
          </a:p>
          <a:p>
            <a:r>
              <a:rPr lang="en-US" altLang="en-US" sz="2000"/>
              <a:t>shea.bridenbeck@uconn.edu</a:t>
            </a:r>
          </a:p>
        </p:txBody>
      </p:sp>
      <p:pic>
        <p:nvPicPr>
          <p:cNvPr id="8195" name="Picture 8" descr="Portrait">
            <a:extLst>
              <a:ext uri="{FF2B5EF4-FFF2-40B4-BE49-F238E27FC236}">
                <a16:creationId xmlns:a16="http://schemas.microsoft.com/office/drawing/2014/main" id="{DCA44357-8580-66C1-3238-543E4BC01D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" y="3962400"/>
            <a:ext cx="1268413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10" descr="A portrait of Catie Grosso.">
            <a:extLst>
              <a:ext uri="{FF2B5EF4-FFF2-40B4-BE49-F238E27FC236}">
                <a16:creationId xmlns:a16="http://schemas.microsoft.com/office/drawing/2014/main" id="{2768982A-A5DB-21F7-D453-9B81C21831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" y="1525588"/>
            <a:ext cx="1268413" cy="190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A16DCC07-00DC-2642-8E24-1C481EE8A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90600"/>
            <a:ext cx="8229600" cy="1066800"/>
          </a:xfrm>
        </p:spPr>
        <p:txBody>
          <a:bodyPr/>
          <a:lstStyle/>
          <a:p>
            <a:r>
              <a:rPr lang="en-US" altLang="en-US"/>
              <a:t>Change of Major Applications</a:t>
            </a:r>
          </a:p>
        </p:txBody>
      </p:sp>
      <p:sp>
        <p:nvSpPr>
          <p:cNvPr id="17410" name="Content Placeholder 2">
            <a:extLst>
              <a:ext uri="{FF2B5EF4-FFF2-40B4-BE49-F238E27FC236}">
                <a16:creationId xmlns:a16="http://schemas.microsoft.com/office/drawing/2014/main" id="{10E41F6A-D399-EA91-380E-A0499280A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24350"/>
          </a:xfrm>
        </p:spPr>
        <p:txBody>
          <a:bodyPr/>
          <a:lstStyle/>
          <a:p>
            <a:pPr>
              <a:defRPr/>
            </a:pPr>
            <a:endParaRPr lang="en-US" altLang="en-US" sz="2200" dirty="0"/>
          </a:p>
          <a:p>
            <a:pPr>
              <a:defRPr/>
            </a:pPr>
            <a:r>
              <a:rPr lang="en-US" altLang="en-US" sz="2200" dirty="0"/>
              <a:t>68 applications from UConn students (13 ineligible)</a:t>
            </a:r>
          </a:p>
          <a:p>
            <a:pPr marL="411162" lvl="1" indent="0">
              <a:buFont typeface="Georgia" panose="02040502050405020303" pitchFamily="18" charset="0"/>
              <a:buNone/>
              <a:defRPr/>
            </a:pPr>
            <a:r>
              <a:rPr lang="en-US" altLang="en-US" sz="3000" baseline="30000" dirty="0">
                <a:solidFill>
                  <a:srgbClr val="00B050"/>
                </a:solidFill>
              </a:rPr>
              <a:t>	-9 applicants admitted for Fall 2025</a:t>
            </a:r>
            <a:endParaRPr lang="en-US" altLang="en-US" sz="2000" dirty="0">
              <a:solidFill>
                <a:srgbClr val="00B050"/>
              </a:solidFill>
            </a:endParaRPr>
          </a:p>
          <a:p>
            <a:pPr>
              <a:defRPr/>
            </a:pPr>
            <a:endParaRPr lang="en-US" altLang="en-US" sz="2200" dirty="0"/>
          </a:p>
          <a:p>
            <a:pPr>
              <a:defRPr/>
            </a:pPr>
            <a:r>
              <a:rPr lang="en-US" altLang="en-US" sz="2200" dirty="0"/>
              <a:t>9 students were accepted from Storrs </a:t>
            </a:r>
          </a:p>
          <a:p>
            <a:pPr>
              <a:defRPr/>
            </a:pPr>
            <a:r>
              <a:rPr lang="en-US" altLang="en-US" sz="2200" dirty="0"/>
              <a:t>4 students from CLAS (3- PSYC, 1-PNB), 3 students from CAHNR (3-Allied Health), 2 ACES (Exploring Nursing)</a:t>
            </a:r>
          </a:p>
          <a:p>
            <a:pPr marL="109537" indent="0">
              <a:buFont typeface="Georgia" panose="02040502050405020303" pitchFamily="18" charset="0"/>
              <a:buNone/>
              <a:defRPr/>
            </a:pPr>
            <a:endParaRPr lang="en-US" altLang="en-US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F66A9BD0-98D4-613B-C338-FDC2025C3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altLang="en-US"/>
              <a:t>External Transfer Applications	</a:t>
            </a:r>
          </a:p>
        </p:txBody>
      </p:sp>
      <p:sp>
        <p:nvSpPr>
          <p:cNvPr id="10243" name="Content Placeholder 1">
            <a:extLst>
              <a:ext uri="{FF2B5EF4-FFF2-40B4-BE49-F238E27FC236}">
                <a16:creationId xmlns:a16="http://schemas.microsoft.com/office/drawing/2014/main" id="{3B680BC0-3016-3953-186C-5D934EF64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255270"/>
            <a:r>
              <a:rPr lang="en-US" altLang="en-US" dirty="0"/>
              <a:t>19 applications sent to School of Nursing for review</a:t>
            </a:r>
            <a:endParaRPr lang="en-US"/>
          </a:p>
          <a:p>
            <a:pPr indent="-255270"/>
            <a:endParaRPr lang="en-US" altLang="en-US" dirty="0"/>
          </a:p>
          <a:p>
            <a:pPr indent="-255270"/>
            <a:r>
              <a:rPr lang="en-US" altLang="en-US" dirty="0"/>
              <a:t>4 student offered admission for Fall 2025</a:t>
            </a:r>
          </a:p>
          <a:p>
            <a:pPr indent="-255270"/>
            <a:endParaRPr lang="en-US" altLang="en-US" dirty="0"/>
          </a:p>
          <a:p>
            <a:pPr indent="-255270"/>
            <a:r>
              <a:rPr lang="en-US" altLang="en-US" dirty="0">
                <a:solidFill>
                  <a:srgbClr val="00B050"/>
                </a:solidFill>
              </a:rPr>
              <a:t>1 student accepted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78E51CA4-AA86-AF1B-B155-9A62BC0AE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838200"/>
            <a:ext cx="8229600" cy="1066800"/>
          </a:xfrm>
        </p:spPr>
        <p:txBody>
          <a:bodyPr/>
          <a:lstStyle/>
          <a:p>
            <a:pPr algn="ctr"/>
            <a:r>
              <a:rPr lang="en-US" altLang="en-US"/>
              <a:t>Change of Major Application</a:t>
            </a:r>
          </a:p>
        </p:txBody>
      </p:sp>
      <p:sp>
        <p:nvSpPr>
          <p:cNvPr id="11267" name="Content Placeholder 1">
            <a:extLst>
              <a:ext uri="{FF2B5EF4-FFF2-40B4-BE49-F238E27FC236}">
                <a16:creationId xmlns:a16="http://schemas.microsoft.com/office/drawing/2014/main" id="{B6F1A29A-1A07-7ABA-2AC4-793E272F5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24350"/>
          </a:xfrm>
        </p:spPr>
        <p:txBody>
          <a:bodyPr/>
          <a:lstStyle/>
          <a:p>
            <a:r>
              <a:rPr lang="en-US" altLang="en-US" sz="1800" dirty="0"/>
              <a:t>Application will continue to be online</a:t>
            </a:r>
          </a:p>
          <a:p>
            <a:endParaRPr lang="en-US" altLang="en-US" sz="1800" dirty="0"/>
          </a:p>
          <a:p>
            <a:r>
              <a:rPr lang="en-US" altLang="en-US" sz="1800" dirty="0"/>
              <a:t>Applications accepted from </a:t>
            </a:r>
            <a:r>
              <a:rPr lang="en-US" altLang="en-US" sz="1800" dirty="0">
                <a:solidFill>
                  <a:srgbClr val="FF0000"/>
                </a:solidFill>
              </a:rPr>
              <a:t>January 1-February 1</a:t>
            </a:r>
          </a:p>
          <a:p>
            <a:pPr marL="411162" lvl="1" indent="0">
              <a:buNone/>
            </a:pPr>
            <a:endParaRPr lang="en-US" altLang="en-US" sz="1800" dirty="0"/>
          </a:p>
          <a:p>
            <a:r>
              <a:rPr lang="en-US" altLang="en-US" sz="1800" dirty="0"/>
              <a:t>Cumulative GPA (3.0 or higher), Math/Science GPA, Pre-Clinical courses completed with a C or higher</a:t>
            </a:r>
          </a:p>
          <a:p>
            <a:endParaRPr lang="en-US" altLang="en-US" sz="1800" dirty="0"/>
          </a:p>
          <a:p>
            <a:r>
              <a:rPr lang="en-US" altLang="en-US" sz="1800" dirty="0"/>
              <a:t>Motivational statement including a discussion of why student wants to be a Nurse and the qualities they possess that they believe will make them a successful Nurse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8BA79E22-794E-3AC7-150B-2A34985BF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14400"/>
            <a:ext cx="9067800" cy="1066800"/>
          </a:xfrm>
        </p:spPr>
        <p:txBody>
          <a:bodyPr/>
          <a:lstStyle/>
          <a:p>
            <a:pPr algn="ctr"/>
            <a:r>
              <a:rPr lang="en-US" altLang="en-US"/>
              <a:t>Curriculum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01E8D97A-066C-5D26-6BDE-158172408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255270"/>
            <a:r>
              <a:rPr lang="en-US" altLang="en-US" sz="2400" dirty="0"/>
              <a:t>N</a:t>
            </a:r>
            <a:r>
              <a:rPr lang="en-US" altLang="en-US" sz="2000" dirty="0"/>
              <a:t>o longer accepting AP Psychology</a:t>
            </a:r>
          </a:p>
          <a:p>
            <a:pPr indent="-255270"/>
            <a:endParaRPr lang="en-US" altLang="en-US" sz="2000" dirty="0"/>
          </a:p>
          <a:p>
            <a:pPr indent="-255270"/>
            <a:r>
              <a:rPr lang="en-US" altLang="en-US" sz="2000" dirty="0"/>
              <a:t>Recommended courses: CHEM 1122 (or CHEM 1124Q AND CHEM 1125Q, or CHEM 1127Q), BIOL 1107, PSYC 1100, MATH 1020Q or higher, STAT 1000Q/1100Q, HDFS 1070, MCB 2400/2410, PNB 2264, PNB 2265</a:t>
            </a:r>
          </a:p>
          <a:p>
            <a:pPr indent="-255270"/>
            <a:endParaRPr lang="en-US" altLang="en-US" sz="2000" dirty="0"/>
          </a:p>
          <a:p>
            <a:pPr indent="-255270"/>
            <a:r>
              <a:rPr lang="en-US" altLang="en-US" sz="2000"/>
              <a:t>NURS 1130 (fall) </a:t>
            </a:r>
            <a:r>
              <a:rPr lang="en-US" altLang="en-US" sz="2000">
                <a:ea typeface="+mn-lt"/>
                <a:cs typeface="+mn-lt"/>
              </a:rPr>
              <a:t>- </a:t>
            </a:r>
            <a:r>
              <a:rPr lang="en-US" sz="2000" dirty="0">
                <a:ea typeface="+mn-lt"/>
                <a:cs typeface="+mn-lt"/>
              </a:rPr>
              <a:t>We now have a Kuali form for any non-Nursing students that are requesting a permission number in NURS 1130. If any students reach out to your requesting a permission number, you can send them the link to this form: </a:t>
            </a:r>
            <a:r>
              <a:rPr lang="en-US" sz="2000" dirty="0">
                <a:ea typeface="+mn-lt"/>
                <a:cs typeface="+mn-lt"/>
                <a:hlinkClick r:id="rId2"/>
              </a:rPr>
              <a:t>https://uconn.kualibuild.com/app/67f676a909cd72027eb608ef/run</a:t>
            </a:r>
            <a:endParaRPr lang="en-US" altLang="en-US" sz="2000">
              <a:solidFill>
                <a:srgbClr val="FF0000"/>
              </a:solidFill>
            </a:endParaRPr>
          </a:p>
          <a:p>
            <a:pPr indent="-255270"/>
            <a:endParaRPr lang="en-US" alt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">
            <a:extLst>
              <a:ext uri="{FF2B5EF4-FFF2-40B4-BE49-F238E27FC236}">
                <a16:creationId xmlns:a16="http://schemas.microsoft.com/office/drawing/2014/main" id="{437C91E8-C046-080A-3F39-F40FF705C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62200"/>
            <a:ext cx="9144000" cy="1066800"/>
          </a:xfrm>
        </p:spPr>
        <p:txBody>
          <a:bodyPr/>
          <a:lstStyle/>
          <a:p>
            <a:pPr algn="ctr"/>
            <a:r>
              <a:rPr lang="en-US" altLang="en-US"/>
              <a:t>Questions?	</a:t>
            </a:r>
          </a:p>
        </p:txBody>
      </p:sp>
      <p:pic>
        <p:nvPicPr>
          <p:cNvPr id="13315" name="Picture 1">
            <a:extLst>
              <a:ext uri="{FF2B5EF4-FFF2-40B4-BE49-F238E27FC236}">
                <a16:creationId xmlns:a16="http://schemas.microsoft.com/office/drawing/2014/main" id="{CECD958F-01B1-C642-7BB8-16FAD4DFB2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486400"/>
            <a:ext cx="6572250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ustom 2">
      <a:dk1>
        <a:srgbClr val="000E2F"/>
      </a:dk1>
      <a:lt1>
        <a:sysClr val="window" lastClr="FFFFFF"/>
      </a:lt1>
      <a:dk2>
        <a:srgbClr val="000E2F"/>
      </a:dk2>
      <a:lt2>
        <a:srgbClr val="DEDEDE"/>
      </a:lt2>
      <a:accent1>
        <a:srgbClr val="53548A"/>
      </a:accent1>
      <a:accent2>
        <a:srgbClr val="CC3300"/>
      </a:accent2>
      <a:accent3>
        <a:srgbClr val="ADAFC0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7091AD7783D4B86A64BDEA4C93AB0" ma:contentTypeVersion="18" ma:contentTypeDescription="Create a new document." ma:contentTypeScope="" ma:versionID="8fb4f138e30a3ca45abad0334c2f1ea6">
  <xsd:schema xmlns:xsd="http://www.w3.org/2001/XMLSchema" xmlns:xs="http://www.w3.org/2001/XMLSchema" xmlns:p="http://schemas.microsoft.com/office/2006/metadata/properties" xmlns:ns2="77350adf-2c9e-4309-8925-76d252c1c991" xmlns:ns3="74381547-88ca-44a8-8853-752dda1ef669" targetNamespace="http://schemas.microsoft.com/office/2006/metadata/properties" ma:root="true" ma:fieldsID="8d4635294970f6c0d6e45317f5269f74" ns2:_="" ns3:_="">
    <xsd:import namespace="77350adf-2c9e-4309-8925-76d252c1c991"/>
    <xsd:import namespace="74381547-88ca-44a8-8853-752dda1ef6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RecordNumbe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350adf-2c9e-4309-8925-76d252c1c9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e6962ab-0744-46a3-9e0f-3fe952fbdf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RecordNumber" ma:index="23" nillable="true" ma:displayName="Record Number" ma:default="1" ma:description="item number" ma:format="Dropdown" ma:internalName="RecordNumber" ma:percentage="FALSE">
      <xsd:simpleType>
        <xsd:restriction base="dms:Number"/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381547-88ca-44a8-8853-752dda1ef66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d251b41a-c3a4-43d9-af77-b99305c7a873}" ma:internalName="TaxCatchAll" ma:showField="CatchAllData" ma:web="74381547-88ca-44a8-8853-752dda1ef6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cordNumber xmlns="77350adf-2c9e-4309-8925-76d252c1c991">1</RecordNumber>
    <TaxCatchAll xmlns="74381547-88ca-44a8-8853-752dda1ef669" xsi:nil="true"/>
    <lcf76f155ced4ddcb4097134ff3c332f xmlns="77350adf-2c9e-4309-8925-76d252c1c99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D4991AC-A0EA-4200-AB8F-7B47DD4682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350adf-2c9e-4309-8925-76d252c1c991"/>
    <ds:schemaRef ds:uri="74381547-88ca-44a8-8853-752dda1ef6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3763A5B-11F2-4EB7-AD99-E9BF4B26D4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55273D-86C1-42E7-AEED-20F749B7F31A}">
  <ds:schemaRefs>
    <ds:schemaRef ds:uri="http://schemas.microsoft.com/office/2006/metadata/properties"/>
    <ds:schemaRef ds:uri="http://schemas.microsoft.com/office/infopath/2007/PartnerControls"/>
    <ds:schemaRef ds:uri="77350adf-2c9e-4309-8925-76d252c1c991"/>
    <ds:schemaRef ds:uri="74381547-88ca-44a8-8853-752dda1ef66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8635</TotalTime>
  <Words>245</Words>
  <Application>Microsoft Office PowerPoint</Application>
  <PresentationFormat>On-screen Show (4:3)</PresentationFormat>
  <Paragraphs>36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ACES Pre-Orientation Training </vt:lpstr>
      <vt:lpstr>PowerPoint Presentation</vt:lpstr>
      <vt:lpstr>Change of Major Applications</vt:lpstr>
      <vt:lpstr>External Transfer Applications </vt:lpstr>
      <vt:lpstr>Change of Major Application</vt:lpstr>
      <vt:lpstr>Curriculum</vt:lpstr>
      <vt:lpstr>Questions? </vt:lpstr>
    </vt:vector>
  </TitlesOfParts>
  <Company>University of Connecticut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HuskyPC</dc:creator>
  <cp:lastModifiedBy>Grosso, Catie</cp:lastModifiedBy>
  <cp:revision>250</cp:revision>
  <cp:lastPrinted>2014-08-20T17:00:35Z</cp:lastPrinted>
  <dcterms:created xsi:type="dcterms:W3CDTF">2014-08-11T13:38:10Z</dcterms:created>
  <dcterms:modified xsi:type="dcterms:W3CDTF">2025-05-13T15:09:35Z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0x0101002F47091AD7783D4B86A64BDEA4C93AB0</vt:lpwstr>
  </property>
  <property fmtid="{D5CDD505-2E9C-101B-9397-08002B2CF9AE}" pid="3" name="MediaServiceImageTags">
    <vt:lpwstr/>
  </property>
</Properties>
</file>